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70" r:id="rId5"/>
    <p:sldId id="269" r:id="rId6"/>
    <p:sldId id="266" r:id="rId7"/>
    <p:sldId id="267" r:id="rId8"/>
    <p:sldId id="268" r:id="rId9"/>
    <p:sldId id="260" r:id="rId10"/>
    <p:sldId id="261" r:id="rId11"/>
    <p:sldId id="262" r:id="rId12"/>
    <p:sldId id="263" r:id="rId13"/>
    <p:sldId id="264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13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4DB57-528D-4288-A9C8-74BC2BBF1BA7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A0744-ED36-4C32-92ED-A27C50D03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49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744-ED36-4C32-92ED-A27C50D03CE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7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D3FE-DEA6-479C-8BA5-AA218C209542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E267-4EC6-46D0-8AC5-870D6016D4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D3FE-DEA6-479C-8BA5-AA218C209542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E267-4EC6-46D0-8AC5-870D6016D4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D3FE-DEA6-479C-8BA5-AA218C209542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E267-4EC6-46D0-8AC5-870D6016D4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D3FE-DEA6-479C-8BA5-AA218C209542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E267-4EC6-46D0-8AC5-870D6016D4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D3FE-DEA6-479C-8BA5-AA218C209542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E267-4EC6-46D0-8AC5-870D6016D4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D3FE-DEA6-479C-8BA5-AA218C209542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E267-4EC6-46D0-8AC5-870D6016D4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D3FE-DEA6-479C-8BA5-AA218C209542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E267-4EC6-46D0-8AC5-870D6016D4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D3FE-DEA6-479C-8BA5-AA218C209542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E267-4EC6-46D0-8AC5-870D6016D4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D3FE-DEA6-479C-8BA5-AA218C209542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E267-4EC6-46D0-8AC5-870D6016D4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D3FE-DEA6-479C-8BA5-AA218C209542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E267-4EC6-46D0-8AC5-870D6016D4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D3FE-DEA6-479C-8BA5-AA218C209542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7E267-4EC6-46D0-8AC5-870D6016D4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D3FE-DEA6-479C-8BA5-AA218C209542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7E267-4EC6-46D0-8AC5-870D6016D49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7;&#1088;&#1077;&#1079;&#1080;&#1076;&#1077;&#1085;&#1090;&#1089;&#1082;&#1080;&#1077;&#1075;&#1088;&#1072;&#1085;&#1090;&#1099;.&#1088;&#1092;/public/contest/directions/talents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332656"/>
            <a:ext cx="5603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err="1" smtClean="0">
                <a:latin typeface="+mj-lt"/>
              </a:rPr>
              <a:t>Грантодатели</a:t>
            </a:r>
            <a:r>
              <a:rPr lang="ru-RU" sz="4400" dirty="0" smtClean="0">
                <a:latin typeface="+mj-lt"/>
              </a:rPr>
              <a:t> в России</a:t>
            </a:r>
            <a:endParaRPr lang="ru-RU" sz="44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92182"/>
            <a:ext cx="2415158" cy="21800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1626" y="980728"/>
            <a:ext cx="2269998" cy="22699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7284" y="2708920"/>
            <a:ext cx="1586484" cy="21153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21254" y="3356992"/>
            <a:ext cx="2358858" cy="566126"/>
          </a:xfrm>
          <a:prstGeom prst="rect">
            <a:avLst/>
          </a:prstGeom>
        </p:spPr>
      </p:pic>
      <p:sp>
        <p:nvSpPr>
          <p:cNvPr id="11" name="AutoShape 2" descr="https://www.herzen.spb.ru/uploads/atereschuk/images/%D1%84%D0%BE%D0%BD%D0%B4%20%D0%BF%D0%BE%D1%82%D0%B0%D0%BD%D0%B8%D0%BD%D0%B0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98717" y="1619281"/>
            <a:ext cx="2884329" cy="12541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11329" y="3068960"/>
            <a:ext cx="1517055" cy="1137347"/>
          </a:xfrm>
          <a:prstGeom prst="rect">
            <a:avLst/>
          </a:prstGeom>
        </p:spPr>
      </p:pic>
      <p:pic>
        <p:nvPicPr>
          <p:cNvPr id="1026" name="Picture 2" descr="https://ekogradmoscow.ru/images/0001/0502/logo-fond-preview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4797152"/>
            <a:ext cx="1800200" cy="831493"/>
          </a:xfrm>
          <a:prstGeom prst="rect">
            <a:avLst/>
          </a:prstGeom>
          <a:noFill/>
        </p:spPr>
      </p:pic>
      <p:pic>
        <p:nvPicPr>
          <p:cNvPr id="1028" name="Picture 4" descr="Главная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59304" y="4797152"/>
            <a:ext cx="4253056" cy="79208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940152" y="5877272"/>
            <a:ext cx="2379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https://vsekonkursy.ru/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444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48561"/>
              </p:ext>
            </p:extLst>
          </p:nvPr>
        </p:nvGraphicFramePr>
        <p:xfrm>
          <a:off x="658369" y="1984249"/>
          <a:ext cx="7730109" cy="3694175"/>
        </p:xfrm>
        <a:graphic>
          <a:graphicData uri="http://schemas.openxmlformats.org/drawingml/2006/table">
            <a:tbl>
              <a:tblPr firstRow="1" firstCol="1" bandRow="1"/>
              <a:tblGrid>
                <a:gridCol w="1784005"/>
                <a:gridCol w="2973052"/>
                <a:gridCol w="2973052"/>
              </a:tblGrid>
              <a:tr h="5471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Качество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58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Усилие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(как сильно мы старались?)</a:t>
                      </a:r>
                      <a:endParaRPr lang="ru-RU" sz="1800" b="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Сколько </a:t>
                      </a:r>
                      <a:r>
                        <a:rPr lang="ru-RU" sz="2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усилий </a:t>
                      </a: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мы </a:t>
                      </a:r>
                      <a:r>
                        <a:rPr lang="ru-RU" sz="2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произвели? Сколько услуг предоставили?</a:t>
                      </a:r>
                      <a:endParaRPr lang="ru-RU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Насколько хорошо мы их предоставили?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Эффект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(кому и насколько стало лучше?)</a:t>
                      </a:r>
                      <a:endParaRPr lang="ru-RU" sz="1800" b="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 количественно изменится проблемная ситуация?</a:t>
                      </a:r>
                      <a:endParaRPr lang="ru-RU" sz="2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Какие качественные </a:t>
                      </a:r>
                      <a:r>
                        <a:rPr lang="ru-RU" sz="2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улучшения </a:t>
                      </a: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мы увидим после реализации проекта?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04356" y="621793"/>
            <a:ext cx="4461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+mj-lt"/>
              </a:rPr>
              <a:t>Виды результатов</a:t>
            </a:r>
            <a:endParaRPr lang="ru-RU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9964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2708920"/>
            <a:ext cx="51697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+mj-lt"/>
              </a:rPr>
              <a:t>Создать приют для бездомных собак. Отлавливать собак и помещать их в специализированный приют с последующим лечением и стерилизацией.</a:t>
            </a:r>
          </a:p>
          <a:p>
            <a:pPr marL="342900" indent="-342900">
              <a:buFont typeface="+mj-lt"/>
              <a:buAutoNum type="arabicPeriod"/>
            </a:pPr>
            <a:endParaRPr lang="ru-RU" dirty="0" smtClean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+mj-lt"/>
              </a:rPr>
              <a:t>Мотивировать владельцев животных к ответственному поведению. Повышать ответственность владельцев домашних собак, чтобы они не усугубляли проблему, а становились вашими добровольными помощниками.</a:t>
            </a:r>
          </a:p>
          <a:p>
            <a:pPr marL="342900" indent="-342900">
              <a:buFont typeface="+mj-lt"/>
              <a:buAutoNum type="arabicPeriod"/>
            </a:pPr>
            <a:endParaRPr lang="ru-RU" dirty="0" smtClean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+mj-lt"/>
              </a:rPr>
              <a:t>Комбинировать различные методы и инструменты. </a:t>
            </a:r>
            <a:endParaRPr lang="ru-RU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764704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Calibri Light" panose="020F0302020204030204" pitchFamily="34" charset="0"/>
              </a:rPr>
              <a:t>Варианты решения </a:t>
            </a:r>
          </a:p>
          <a:p>
            <a:pPr algn="ctr"/>
            <a:r>
              <a:rPr lang="ru-RU" sz="2800" dirty="0" smtClean="0">
                <a:latin typeface="Calibri Light" panose="020F0302020204030204" pitchFamily="34" charset="0"/>
              </a:rPr>
              <a:t>Какие действия приведут к результатам?</a:t>
            </a:r>
            <a:endParaRPr lang="ru-RU" sz="2800" dirty="0">
              <a:latin typeface="Calibri Light" panose="020F03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5197" y="5229200"/>
            <a:ext cx="1577249" cy="14013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2708920"/>
            <a:ext cx="1625672" cy="15310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152652"/>
            <a:ext cx="1512167" cy="164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55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>
          <a:xfrm>
            <a:off x="1485900" y="122238"/>
            <a:ext cx="5657850" cy="1295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rmAutofit/>
          </a:bodyPr>
          <a:lstStyle/>
          <a:p>
            <a:pPr algn="ctr"/>
            <a:r>
              <a:rPr lang="ru-RU" altLang="ru-RU" dirty="0" smtClean="0"/>
              <a:t>Задачи проекта</a:t>
            </a:r>
            <a:endParaRPr lang="en-GB" altLang="ru-RU" dirty="0"/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2405039" y="3092452"/>
            <a:ext cx="1485900" cy="107721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altLang="ru-RU" sz="1600" dirty="0" smtClean="0">
                <a:latin typeface="+mj-lt"/>
              </a:rPr>
              <a:t>Оборудовать приют для бездомных животных</a:t>
            </a:r>
            <a:endParaRPr lang="en-GB" altLang="ru-RU" sz="1600" dirty="0">
              <a:latin typeface="+mj-lt"/>
            </a:endParaRP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4045744" y="3092451"/>
            <a:ext cx="1657350" cy="181588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altLang="ru-RU" sz="1600" dirty="0" smtClean="0">
                <a:latin typeface="+mj-lt"/>
              </a:rPr>
              <a:t>Провести информационную кампанию об ответственном владении домашними животными</a:t>
            </a:r>
            <a:endParaRPr lang="en-GB" altLang="ru-RU" sz="1600" dirty="0">
              <a:latin typeface="+mj-lt"/>
            </a:endParaRPr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3550444" y="1664714"/>
            <a:ext cx="2743200" cy="584775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1600" dirty="0">
                <a:latin typeface="+mj-lt"/>
              </a:rPr>
              <a:t>В городе N </a:t>
            </a:r>
            <a:r>
              <a:rPr lang="ru-RU" sz="1600" dirty="0" smtClean="0">
                <a:latin typeface="+mj-lt"/>
              </a:rPr>
              <a:t>остановлен рост количества </a:t>
            </a:r>
            <a:r>
              <a:rPr lang="ru-RU" sz="1600" dirty="0">
                <a:latin typeface="+mj-lt"/>
              </a:rPr>
              <a:t>бездомных </a:t>
            </a:r>
            <a:r>
              <a:rPr lang="ru-RU" sz="1600" dirty="0" smtClean="0">
                <a:latin typeface="+mj-lt"/>
              </a:rPr>
              <a:t>собак</a:t>
            </a:r>
            <a:endParaRPr lang="en-GB" altLang="ru-RU" sz="1600" b="1" dirty="0">
              <a:latin typeface="+mj-lt"/>
            </a:endParaRPr>
          </a:p>
        </p:txBody>
      </p:sp>
      <p:cxnSp>
        <p:nvCxnSpPr>
          <p:cNvPr id="72719" name="AutoShape 15"/>
          <p:cNvCxnSpPr>
            <a:cxnSpLocks noChangeShapeType="1"/>
          </p:cNvCxnSpPr>
          <p:nvPr/>
        </p:nvCxnSpPr>
        <p:spPr bwMode="auto">
          <a:xfrm rot="16200000">
            <a:off x="3729039" y="1899445"/>
            <a:ext cx="852487" cy="1533525"/>
          </a:xfrm>
          <a:prstGeom prst="bentConnector3">
            <a:avLst>
              <a:gd name="adj1" fmla="val 49907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720" name="AutoShape 16"/>
          <p:cNvCxnSpPr>
            <a:cxnSpLocks noChangeShapeType="1"/>
            <a:endCxn id="72714" idx="2"/>
          </p:cNvCxnSpPr>
          <p:nvPr/>
        </p:nvCxnSpPr>
        <p:spPr bwMode="auto">
          <a:xfrm rot="16200000" flipV="1">
            <a:off x="5302648" y="1868886"/>
            <a:ext cx="831851" cy="1593056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721" name="Rectangle 17"/>
          <p:cNvSpPr>
            <a:spLocks noChangeArrowheads="1"/>
          </p:cNvSpPr>
          <p:nvPr/>
        </p:nvSpPr>
        <p:spPr bwMode="auto">
          <a:xfrm>
            <a:off x="1084328" y="1685131"/>
            <a:ext cx="1314450" cy="287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GB" altLang="ru-RU" dirty="0" err="1" smtClean="0">
                <a:latin typeface="+mj-lt"/>
              </a:rPr>
              <a:t>Цель</a:t>
            </a:r>
            <a:endParaRPr lang="en-GB" altLang="ru-RU" dirty="0">
              <a:latin typeface="+mj-lt"/>
            </a:endParaRPr>
          </a:p>
        </p:txBody>
      </p:sp>
      <p:sp>
        <p:nvSpPr>
          <p:cNvPr id="72723" name="Rectangle 19"/>
          <p:cNvSpPr>
            <a:spLocks noChangeArrowheads="1"/>
          </p:cNvSpPr>
          <p:nvPr/>
        </p:nvSpPr>
        <p:spPr bwMode="auto">
          <a:xfrm>
            <a:off x="1084328" y="2638707"/>
            <a:ext cx="1314450" cy="2769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ru-RU" altLang="ru-RU" dirty="0" smtClean="0">
                <a:latin typeface="+mj-lt"/>
              </a:rPr>
              <a:t>Задачи</a:t>
            </a:r>
            <a:endParaRPr lang="en-GB" altLang="ru-RU" dirty="0">
              <a:latin typeface="+mj-lt"/>
            </a:endParaRPr>
          </a:p>
        </p:txBody>
      </p:sp>
      <p:sp>
        <p:nvSpPr>
          <p:cNvPr id="72724" name="Text Box 20"/>
          <p:cNvSpPr txBox="1">
            <a:spLocks noChangeArrowheads="1"/>
          </p:cNvSpPr>
          <p:nvPr/>
        </p:nvSpPr>
        <p:spPr bwMode="auto">
          <a:xfrm>
            <a:off x="5857898" y="3092451"/>
            <a:ext cx="1428750" cy="181588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sz="1600" dirty="0" smtClean="0">
                <a:latin typeface="+mj-lt"/>
              </a:rPr>
              <a:t>Сделать </a:t>
            </a:r>
            <a:r>
              <a:rPr lang="ru-RU" sz="1600" dirty="0">
                <a:latin typeface="+mj-lt"/>
              </a:rPr>
              <a:t>популярной практику устройства бездомных животных в семью</a:t>
            </a:r>
            <a:endParaRPr lang="en-GB" altLang="ru-RU" sz="1600" b="1" dirty="0">
              <a:latin typeface="+mj-lt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922044" y="2665413"/>
            <a:ext cx="0" cy="4159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815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783" y="789672"/>
            <a:ext cx="77221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+mj-lt"/>
              </a:rPr>
              <a:t>Декомпозиция задач</a:t>
            </a:r>
          </a:p>
          <a:p>
            <a:pPr algn="ctr"/>
            <a:r>
              <a:rPr lang="ru-RU" sz="2800" dirty="0" smtClean="0">
                <a:latin typeface="+mj-lt"/>
              </a:rPr>
              <a:t>Последовательность решения задачи </a:t>
            </a:r>
          </a:p>
          <a:p>
            <a:pPr algn="ctr"/>
            <a:r>
              <a:rPr lang="ru-RU" sz="2800" dirty="0" smtClean="0">
                <a:latin typeface="+mj-lt"/>
              </a:rPr>
              <a:t>«оборудовать приют для бездомных животных»</a:t>
            </a:r>
            <a:endParaRPr lang="ru-RU" sz="2800" dirty="0">
              <a:latin typeface="+mj-lt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651510" y="4353532"/>
            <a:ext cx="1904266" cy="1197864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Построить административный и санитарный блок</a:t>
            </a:r>
            <a:endParaRPr lang="ru-RU" dirty="0"/>
          </a:p>
        </p:txBody>
      </p:sp>
      <p:sp>
        <p:nvSpPr>
          <p:cNvPr id="8" name="Пятиугольник 7"/>
          <p:cNvSpPr/>
          <p:nvPr/>
        </p:nvSpPr>
        <p:spPr>
          <a:xfrm>
            <a:off x="2599182" y="4353532"/>
            <a:ext cx="1972818" cy="1197864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Приобрести и смонтировать оборудование</a:t>
            </a:r>
            <a:endParaRPr lang="ru-RU" dirty="0"/>
          </a:p>
        </p:txBody>
      </p:sp>
      <p:sp>
        <p:nvSpPr>
          <p:cNvPr id="9" name="Пятиугольник 8"/>
          <p:cNvSpPr/>
          <p:nvPr/>
        </p:nvSpPr>
        <p:spPr>
          <a:xfrm>
            <a:off x="651510" y="2761488"/>
            <a:ext cx="1837944" cy="1197864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Найти подходящий </a:t>
            </a:r>
            <a:r>
              <a:rPr lang="ru-RU" dirty="0">
                <a:solidFill>
                  <a:schemeClr val="tx1"/>
                </a:solidFill>
              </a:rPr>
              <a:t>участок </a:t>
            </a:r>
            <a:r>
              <a:rPr lang="ru-RU" dirty="0" smtClean="0">
                <a:solidFill>
                  <a:schemeClr val="tx1"/>
                </a:solidFill>
              </a:rPr>
              <a:t>земли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2599182" y="2779776"/>
            <a:ext cx="1837944" cy="1197864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Согласовать с муниципалитетом и взять в аренду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4546854" y="2770632"/>
            <a:ext cx="1837944" cy="1197864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Провести планировку территории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6494526" y="2779776"/>
            <a:ext cx="1837944" cy="1197864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Установить забор и вольеры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27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044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Слабые места заявки на грант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340768"/>
            <a:ext cx="8136904" cy="4752528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smtClean="0"/>
              <a:t>Отсутствие логики между компонентами (постановка проблемы, цель и задачи, деятельность, результаты). Логическое противоречие между проблемой и способом решения.</a:t>
            </a:r>
          </a:p>
          <a:p>
            <a:r>
              <a:rPr lang="ru-RU" sz="2000" dirty="0" smtClean="0"/>
              <a:t>Деятельность по проекту не решает никакой социальной проблемы.</a:t>
            </a:r>
          </a:p>
          <a:p>
            <a:r>
              <a:rPr lang="ru-RU" sz="2000" dirty="0" smtClean="0"/>
              <a:t>Нет анализа проблемы, не ясны потребности целевой аудитории.</a:t>
            </a:r>
          </a:p>
          <a:p>
            <a:r>
              <a:rPr lang="ru-RU" sz="2000" dirty="0" smtClean="0"/>
              <a:t>Неэффективный метод решения.</a:t>
            </a:r>
          </a:p>
          <a:p>
            <a:r>
              <a:rPr lang="ru-RU" sz="2000" dirty="0" smtClean="0"/>
              <a:t>Бюджет не связан с содержательной частью проекта. Несоответствие бюджета деятельности.</a:t>
            </a:r>
          </a:p>
          <a:p>
            <a:r>
              <a:rPr lang="ru-RU" sz="2000" dirty="0" smtClean="0"/>
              <a:t>Бюджет недостаточно обоснован.</a:t>
            </a:r>
          </a:p>
          <a:p>
            <a:r>
              <a:rPr lang="ru-RU" sz="2000" dirty="0" smtClean="0"/>
              <a:t>Результат проекта носит неустойчивый характер.</a:t>
            </a:r>
          </a:p>
          <a:p>
            <a:r>
              <a:rPr lang="ru-RU" sz="2000" dirty="0" smtClean="0"/>
              <a:t>Результат проекта сильно отсрочен во времени.</a:t>
            </a:r>
          </a:p>
          <a:p>
            <a:r>
              <a:rPr lang="ru-RU" sz="2000" dirty="0" smtClean="0"/>
              <a:t>Низкий уровень партнерства и вовлечения волонтеров.</a:t>
            </a:r>
          </a:p>
          <a:p>
            <a:r>
              <a:rPr lang="ru-RU" sz="2000" dirty="0" smtClean="0"/>
              <a:t>Слабая информационно-коммуникационная поддержка.</a:t>
            </a:r>
          </a:p>
          <a:p>
            <a:r>
              <a:rPr lang="ru-RU" sz="2000" dirty="0" smtClean="0"/>
              <a:t>У заявителей нет необходимого опыта.</a:t>
            </a:r>
          </a:p>
          <a:p>
            <a:r>
              <a:rPr lang="ru-RU" sz="2000" dirty="0" smtClean="0"/>
              <a:t>Проект слишком дорогой в пересчете на 1 </a:t>
            </a:r>
            <a:r>
              <a:rPr lang="ru-RU" sz="2000" dirty="0" err="1" smtClean="0"/>
              <a:t>благополучателя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Заявка написана небрежно, «на коленке», неграмотный русский язык.</a:t>
            </a:r>
          </a:p>
          <a:p>
            <a:pPr>
              <a:buNone/>
            </a:pPr>
            <a:endParaRPr lang="ru-RU" sz="2000" dirty="0" smtClean="0"/>
          </a:p>
          <a:p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130262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77072"/>
            <a:ext cx="79928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  <a:p>
            <a:r>
              <a:rPr lang="ru-RU" dirty="0"/>
              <a:t>Р</a:t>
            </a:r>
            <a:r>
              <a:rPr lang="ru-RU" dirty="0" smtClean="0"/>
              <a:t>ешение </a:t>
            </a:r>
            <a:r>
              <a:rPr lang="ru-RU" dirty="0"/>
              <a:t>актуальной для территории и местного сообщества проблемы или удовлетворение </a:t>
            </a:r>
            <a:r>
              <a:rPr lang="ru-RU" dirty="0" smtClean="0"/>
              <a:t>приоритетной общественной потребности. Например: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предотвращение </a:t>
            </a:r>
            <a:r>
              <a:rPr lang="ru-RU" dirty="0"/>
              <a:t>экологической </a:t>
            </a:r>
            <a:r>
              <a:rPr lang="ru-RU" dirty="0" smtClean="0"/>
              <a:t>ЧС</a:t>
            </a:r>
          </a:p>
          <a:p>
            <a:pPr>
              <a:buFontTx/>
              <a:buChar char="-"/>
            </a:pPr>
            <a:r>
              <a:rPr lang="ru-RU" dirty="0" smtClean="0"/>
              <a:t>сохранение </a:t>
            </a:r>
            <a:r>
              <a:rPr lang="ru-RU" dirty="0"/>
              <a:t>традиционной </a:t>
            </a:r>
            <a:r>
              <a:rPr lang="ru-RU" dirty="0" smtClean="0"/>
              <a:t>идентичности </a:t>
            </a:r>
            <a:r>
              <a:rPr lang="ru-RU" dirty="0" smtClean="0"/>
              <a:t>малых народов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повышение </a:t>
            </a:r>
            <a:r>
              <a:rPr lang="ru-RU" dirty="0"/>
              <a:t>доступности образования для </a:t>
            </a:r>
            <a:r>
              <a:rPr lang="ru-RU" dirty="0" smtClean="0"/>
              <a:t>молодежи</a:t>
            </a:r>
          </a:p>
          <a:p>
            <a:pPr>
              <a:buFontTx/>
              <a:buChar char="-"/>
            </a:pPr>
            <a:r>
              <a:rPr lang="ru-RU" dirty="0" smtClean="0"/>
              <a:t>открытие новых </a:t>
            </a:r>
            <a:r>
              <a:rPr lang="ru-RU" dirty="0" smtClean="0"/>
              <a:t>рабочих мест</a:t>
            </a:r>
          </a:p>
          <a:p>
            <a:pPr>
              <a:buFontTx/>
              <a:buChar char="-"/>
            </a:pPr>
            <a:r>
              <a:rPr lang="ru-RU" dirty="0" smtClean="0"/>
              <a:t>…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88640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prstClr val="black"/>
                </a:solidFill>
              </a:rPr>
              <a:t>В чем ценность социального проекта?</a:t>
            </a:r>
            <a:r>
              <a:rPr lang="ru-RU" dirty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pic>
        <p:nvPicPr>
          <p:cNvPr id="11266" name="Picture 2" descr="https://verticalsad.ru/wp-content/uploads/2020/01/soobschestv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556792"/>
            <a:ext cx="4032448" cy="26882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2401724"/>
            <a:ext cx="3919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«Общественная польза»</a:t>
            </a:r>
            <a:endParaRPr lang="ru-RU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764704"/>
            <a:ext cx="4096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Направления ФПГ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-99392"/>
            <a:ext cx="3135238" cy="21800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1032" y="2060848"/>
            <a:ext cx="8389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 Социальное </a:t>
            </a:r>
            <a:r>
              <a:rPr lang="ru-RU" dirty="0"/>
              <a:t>обслуживание, социальная поддержка и защита граждан</a:t>
            </a:r>
          </a:p>
          <a:p>
            <a:r>
              <a:rPr lang="ru-RU" dirty="0" smtClean="0"/>
              <a:t>2. Охрана </a:t>
            </a:r>
            <a:r>
              <a:rPr lang="ru-RU" dirty="0"/>
              <a:t>здоровья граждан, пропаганда здорового образа жизни</a:t>
            </a:r>
          </a:p>
          <a:p>
            <a:r>
              <a:rPr lang="ru-RU" dirty="0" smtClean="0"/>
              <a:t>3. Поддержка </a:t>
            </a:r>
            <a:r>
              <a:rPr lang="ru-RU" dirty="0"/>
              <a:t>семьи, материнства, отцовства и детства</a:t>
            </a:r>
          </a:p>
          <a:p>
            <a:r>
              <a:rPr lang="ru-RU" dirty="0" smtClean="0"/>
              <a:t>4. Поддержка </a:t>
            </a:r>
            <a:r>
              <a:rPr lang="ru-RU" dirty="0"/>
              <a:t>молодежных проектов</a:t>
            </a:r>
          </a:p>
          <a:p>
            <a:r>
              <a:rPr lang="ru-RU" dirty="0" smtClean="0"/>
              <a:t>5. Поддержка </a:t>
            </a:r>
            <a:r>
              <a:rPr lang="ru-RU" dirty="0"/>
              <a:t>проектов в области науки, образования, просвещения</a:t>
            </a:r>
          </a:p>
          <a:p>
            <a:r>
              <a:rPr lang="ru-RU" dirty="0" smtClean="0"/>
              <a:t>6. Поддержка </a:t>
            </a:r>
            <a:r>
              <a:rPr lang="ru-RU" dirty="0"/>
              <a:t>проектов в области культуры и искусства</a:t>
            </a:r>
          </a:p>
          <a:p>
            <a:r>
              <a:rPr lang="ru-RU" dirty="0" smtClean="0"/>
              <a:t>7. Сохранение </a:t>
            </a:r>
            <a:r>
              <a:rPr lang="ru-RU" dirty="0"/>
              <a:t>исторической памяти</a:t>
            </a:r>
          </a:p>
          <a:p>
            <a:r>
              <a:rPr lang="ru-RU" dirty="0" smtClean="0"/>
              <a:t>8. Защита </a:t>
            </a:r>
            <a:r>
              <a:rPr lang="ru-RU" dirty="0"/>
              <a:t>прав и свобод человека и гражданина, в том числе защита прав заключенных</a:t>
            </a:r>
          </a:p>
          <a:p>
            <a:r>
              <a:rPr lang="ru-RU" dirty="0" smtClean="0"/>
              <a:t>9. Охрана </a:t>
            </a:r>
            <a:r>
              <a:rPr lang="ru-RU" dirty="0"/>
              <a:t>окружающей среды и защита животных</a:t>
            </a:r>
          </a:p>
          <a:p>
            <a:r>
              <a:rPr lang="ru-RU" dirty="0" smtClean="0"/>
              <a:t>10. Укрепление </a:t>
            </a:r>
            <a:r>
              <a:rPr lang="ru-RU" dirty="0"/>
              <a:t>межнационального и межрелигиозного согласия</a:t>
            </a:r>
          </a:p>
          <a:p>
            <a:r>
              <a:rPr lang="ru-RU" dirty="0" smtClean="0"/>
              <a:t>11. Развитие </a:t>
            </a:r>
            <a:r>
              <a:rPr lang="ru-RU" dirty="0"/>
              <a:t>общественной дипломатии и поддержка соотечественников</a:t>
            </a:r>
          </a:p>
          <a:p>
            <a:r>
              <a:rPr lang="ru-RU" dirty="0" smtClean="0"/>
              <a:t>12. Развитие </a:t>
            </a:r>
            <a:r>
              <a:rPr lang="ru-RU" dirty="0"/>
              <a:t>институтов гражданского общества</a:t>
            </a:r>
          </a:p>
          <a:p>
            <a:r>
              <a:rPr lang="ru-RU" dirty="0" smtClean="0"/>
              <a:t>13. Выявление </a:t>
            </a:r>
            <a:r>
              <a:rPr lang="ru-RU" dirty="0"/>
              <a:t>и поддержка молодых талантов в области культуры и искусства</a:t>
            </a:r>
            <a:endParaRPr lang="ru-RU" dirty="0">
              <a:hlinkClick r:id="rId3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69269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Никола-Ленивец. Самый большой </a:t>
            </a:r>
            <a:r>
              <a:rPr lang="ru-RU" b="1" dirty="0" err="1" smtClean="0"/>
              <a:t>арт-парк</a:t>
            </a:r>
            <a:r>
              <a:rPr lang="ru-RU" b="1" dirty="0" smtClean="0"/>
              <a:t> Европы. </a:t>
            </a:r>
          </a:p>
          <a:p>
            <a:pPr algn="ctr"/>
            <a:r>
              <a:rPr lang="ru-RU" dirty="0" smtClean="0"/>
              <a:t>Калужская область, 650 Га</a:t>
            </a:r>
            <a:endParaRPr lang="ru-RU" dirty="0"/>
          </a:p>
        </p:txBody>
      </p:sp>
      <p:pic>
        <p:nvPicPr>
          <p:cNvPr id="27650" name="Picture 2" descr="https://static.tildacdn.com/tild6138-3930-4461-a231-643933353137/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1800200" cy="1800200"/>
          </a:xfrm>
          <a:prstGeom prst="rect">
            <a:avLst/>
          </a:prstGeom>
          <a:noFill/>
        </p:spPr>
      </p:pic>
      <p:pic>
        <p:nvPicPr>
          <p:cNvPr id="27652" name="Picture 4" descr="https://static.tildacdn.com/tild3333-3032-4966-b666-643162653231/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89039"/>
            <a:ext cx="1800200" cy="2841181"/>
          </a:xfrm>
          <a:prstGeom prst="rect">
            <a:avLst/>
          </a:prstGeom>
          <a:noFill/>
        </p:spPr>
      </p:pic>
      <p:pic>
        <p:nvPicPr>
          <p:cNvPr id="27654" name="Picture 6" descr="https://static.tildacdn.com/tild6361-6562-4362-a261-313035393133/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628800"/>
            <a:ext cx="2016224" cy="2016224"/>
          </a:xfrm>
          <a:prstGeom prst="rect">
            <a:avLst/>
          </a:prstGeom>
          <a:noFill/>
        </p:spPr>
      </p:pic>
      <p:pic>
        <p:nvPicPr>
          <p:cNvPr id="27656" name="Picture 8" descr="https://avatars.mds.yandex.net/get-zen_doc/1585195/pub_5cbf07027f839800af023323_5cbf0a3f67591100b3fccbd8/scale_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4077072"/>
            <a:ext cx="3024336" cy="2016224"/>
          </a:xfrm>
          <a:prstGeom prst="rect">
            <a:avLst/>
          </a:prstGeom>
          <a:noFill/>
        </p:spPr>
      </p:pic>
      <p:pic>
        <p:nvPicPr>
          <p:cNvPr id="27658" name="Picture 10" descr="https://static.tildacdn.com/tild3536-6437-4364-b738-666634376565/IMG_3539-15-06-18-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1604797"/>
            <a:ext cx="3096344" cy="2064230"/>
          </a:xfrm>
          <a:prstGeom prst="rect">
            <a:avLst/>
          </a:prstGeom>
          <a:noFill/>
        </p:spPr>
      </p:pic>
      <p:pic>
        <p:nvPicPr>
          <p:cNvPr id="27660" name="Picture 12" descr="https://avatars.mds.yandex.net/get-pdb/1340225/fcbe46bb-fa75-4858-8621-b81ab301e908/s1200?webp=fals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3861048"/>
            <a:ext cx="3150350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user\Pictures\Альтуриз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7668344" cy="53547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43608" y="404664"/>
            <a:ext cx="7692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/>
              <a:t>Альтуризм</a:t>
            </a:r>
            <a:r>
              <a:rPr lang="ru-RU" sz="2800" dirty="0" smtClean="0"/>
              <a:t>. День защитника наличника. Городец.</a:t>
            </a:r>
            <a:endParaRPr lang="ru-RU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7488832" cy="576064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Создание Арт-тропы в Михайловской </a:t>
            </a:r>
            <a:r>
              <a:rPr lang="ru-RU" sz="2800" dirty="0" smtClean="0"/>
              <a:t>роще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76835" name="Picture 3" descr="ayNZuumWD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5" y="1293973"/>
            <a:ext cx="2900347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1757" y="1293973"/>
            <a:ext cx="2388395" cy="4776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5972" y="1296671"/>
            <a:ext cx="2516468" cy="477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88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>Мурашов Центр. Сохраним Томск вместе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xmlns:lc="http://schemas.openxmlformats.org/drawingml/2006/lockedCanvas" id="{25B36B8A-4EE1-43DA-AA8D-4D8252C89DC0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38600"/>
            <a:ext cx="2900949" cy="2275854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="" xmlns:a16="http://schemas.microsoft.com/office/drawing/2014/main" xmlns:lc="http://schemas.openxmlformats.org/drawingml/2006/lockedCanvas" id="{D50F0126-D5EC-4A5D-B8B1-FBEF136D7B7E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274432"/>
            <a:ext cx="3521536" cy="2680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4840" y="4043924"/>
            <a:ext cx="3017480" cy="22705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1241404"/>
            <a:ext cx="3549021" cy="271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93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9" y="332656"/>
            <a:ext cx="8104192" cy="720004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Агентство нестандартных краеведческих </a:t>
            </a:r>
            <a:r>
              <a:rPr lang="ru-RU" sz="2800" dirty="0" smtClean="0"/>
              <a:t>экскурсий</a:t>
            </a:r>
            <a:br>
              <a:rPr lang="ru-RU" sz="2800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1428393"/>
            <a:ext cx="2376263" cy="1936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886" y="3956220"/>
            <a:ext cx="2368906" cy="1932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68231" y="3956220"/>
            <a:ext cx="2332161" cy="1932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82458" y="1495454"/>
            <a:ext cx="2353637" cy="18659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82458" y="3956220"/>
            <a:ext cx="2353637" cy="1932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6570" y="3361358"/>
            <a:ext cx="1773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solidFill>
                  <a:prstClr val="black"/>
                </a:solidFill>
                <a:latin typeface="Arial" charset="0"/>
                <a:cs typeface="Arial" charset="0"/>
              </a:rPr>
              <a:t>Велоэкскурсия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8668" y="3361358"/>
            <a:ext cx="2026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solidFill>
                  <a:prstClr val="black"/>
                </a:solidFill>
                <a:latin typeface="Arial" charset="0"/>
                <a:cs typeface="Arial" charset="0"/>
              </a:rPr>
              <a:t>Скандиэкскурсия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54507" y="336135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solidFill>
                  <a:prstClr val="black"/>
                </a:solidFill>
                <a:latin typeface="Arial" charset="0"/>
                <a:cs typeface="Arial" charset="0"/>
              </a:rPr>
              <a:t>Квест</a:t>
            </a: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-экскурсия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0886" y="5929684"/>
            <a:ext cx="301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Прием у купца Немчинова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4745" y="5929684"/>
            <a:ext cx="2996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Паломническая экскурсия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55424" y="5912150"/>
            <a:ext cx="3513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Ночная мистическая экскурсия</a:t>
            </a:r>
          </a:p>
        </p:txBody>
      </p:sp>
      <p:pic>
        <p:nvPicPr>
          <p:cNvPr id="17" name="Picture 6" descr="https://pp.userapi.com/c855224/v855224455/545c9/JNsWOrR-0R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070" y="1494376"/>
            <a:ext cx="2336322" cy="186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897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5226" y="621794"/>
            <a:ext cx="75026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atin typeface="+mj-lt"/>
              </a:rPr>
              <a:t>П</a:t>
            </a:r>
            <a:r>
              <a:rPr lang="ru-RU" sz="4400" dirty="0" smtClean="0">
                <a:latin typeface="+mj-lt"/>
              </a:rPr>
              <a:t>роблемная ситуация</a:t>
            </a:r>
          </a:p>
          <a:p>
            <a:pPr algn="ctr"/>
            <a:r>
              <a:rPr lang="ru-RU" altLang="ru-RU" sz="2800" dirty="0">
                <a:latin typeface="+mj-lt"/>
              </a:rPr>
              <a:t>(</a:t>
            </a:r>
            <a:r>
              <a:rPr lang="ru-RU" altLang="ru-RU" sz="2800" dirty="0" smtClean="0">
                <a:latin typeface="+mj-lt"/>
              </a:rPr>
              <a:t>Варианты вопросов для описания проблемной ситуации)</a:t>
            </a:r>
          </a:p>
          <a:p>
            <a:endParaRPr lang="ru-RU" sz="4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0121" y="2194560"/>
            <a:ext cx="728264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ru-RU" sz="2000" dirty="0" smtClean="0"/>
          </a:p>
          <a:p>
            <a:pPr>
              <a:buFontTx/>
              <a:buChar char="•"/>
            </a:pPr>
            <a:r>
              <a:rPr lang="ru-RU" altLang="ru-RU" dirty="0" smtClean="0">
                <a:latin typeface="+mj-lt"/>
              </a:rPr>
              <a:t> Где возникла проблемная ситуация (территория, социальная группа)?</a:t>
            </a:r>
          </a:p>
          <a:p>
            <a:pPr>
              <a:buFontTx/>
              <a:buChar char="•"/>
            </a:pPr>
            <a:r>
              <a:rPr lang="ru-RU" altLang="ru-RU" dirty="0" smtClean="0">
                <a:latin typeface="+mj-lt"/>
              </a:rPr>
              <a:t> Какие признаки заставляют признать ситуацию проблемной?</a:t>
            </a:r>
          </a:p>
          <a:p>
            <a:pPr>
              <a:buFontTx/>
              <a:buChar char="•"/>
            </a:pPr>
            <a:r>
              <a:rPr lang="ru-RU" altLang="ru-RU" dirty="0" smtClean="0">
                <a:latin typeface="+mj-lt"/>
              </a:rPr>
              <a:t> Когда она начала складываться и каковы тенденции ее развития?</a:t>
            </a:r>
          </a:p>
          <a:p>
            <a:pPr>
              <a:buFontTx/>
              <a:buChar char="•"/>
            </a:pPr>
            <a:r>
              <a:rPr lang="ru-RU" altLang="ru-RU" dirty="0" smtClean="0">
                <a:latin typeface="+mj-lt"/>
              </a:rPr>
              <a:t> Какие показатели (цифры, статистика, результаты исследований) важны для понимания данной ситуации.</a:t>
            </a:r>
          </a:p>
          <a:p>
            <a:pPr>
              <a:buFontTx/>
              <a:buChar char="•"/>
            </a:pPr>
            <a:r>
              <a:rPr lang="ru-RU" altLang="ru-RU" dirty="0" smtClean="0">
                <a:latin typeface="+mj-lt"/>
              </a:rPr>
              <a:t> Кто затронут этой проблемой и кто заинтересован в ее решении?</a:t>
            </a:r>
          </a:p>
          <a:p>
            <a:pPr>
              <a:buFontTx/>
              <a:buChar char="•"/>
            </a:pPr>
            <a:r>
              <a:rPr lang="ru-RU" altLang="ru-RU" dirty="0" smtClean="0">
                <a:latin typeface="+mj-lt"/>
              </a:rPr>
              <a:t> Что может случиться, если никак не изменять данную ситуацию?</a:t>
            </a:r>
          </a:p>
          <a:p>
            <a:pPr>
              <a:buFontTx/>
              <a:buChar char="•"/>
            </a:pPr>
            <a:r>
              <a:rPr lang="ru-RU" altLang="ru-RU" dirty="0" smtClean="0">
                <a:latin typeface="+mj-lt"/>
              </a:rPr>
              <a:t> Какие организации или люди уже работают или работали над преодолением этой ситуации? Что ими уже делается, было сделано?</a:t>
            </a:r>
          </a:p>
          <a:p>
            <a:pPr>
              <a:buFontTx/>
              <a:buChar char="•"/>
            </a:pPr>
            <a:r>
              <a:rPr lang="ru-RU" altLang="ru-RU" dirty="0" smtClean="0">
                <a:latin typeface="+mj-lt"/>
              </a:rPr>
              <a:t> Есть ли точки зрения (видения проблемной ситуации), отличные от вашей? В чем состоят эти отличия?</a:t>
            </a:r>
          </a:p>
          <a:p>
            <a:pPr>
              <a:buFontTx/>
              <a:buChar char="•"/>
            </a:pPr>
            <a:r>
              <a:rPr lang="ru-RU" altLang="ru-RU" dirty="0" smtClean="0">
                <a:latin typeface="+mj-lt"/>
              </a:rPr>
              <a:t>...</a:t>
            </a:r>
            <a:endParaRPr lang="ru-RU" alt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44217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643</Words>
  <Application>Microsoft Office PowerPoint</Application>
  <PresentationFormat>Экран (4:3)</PresentationFormat>
  <Paragraphs>100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Арт-тропы в Михайловской роще   </vt:lpstr>
      <vt:lpstr>Мурашов Центр. Сохраним Томск вместе. </vt:lpstr>
      <vt:lpstr>Агентство нестандартных краеведческих экскурсий </vt:lpstr>
      <vt:lpstr>Презентация PowerPoint</vt:lpstr>
      <vt:lpstr>Презентация PowerPoint</vt:lpstr>
      <vt:lpstr>Презентация PowerPoint</vt:lpstr>
      <vt:lpstr>Задачи проекта</vt:lpstr>
      <vt:lpstr>Презентация PowerPoint</vt:lpstr>
      <vt:lpstr>Слабые места заявки на грант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Свят</cp:lastModifiedBy>
  <cp:revision>7</cp:revision>
  <dcterms:created xsi:type="dcterms:W3CDTF">2020-11-11T09:01:40Z</dcterms:created>
  <dcterms:modified xsi:type="dcterms:W3CDTF">2020-11-12T02:42:30Z</dcterms:modified>
</cp:coreProperties>
</file>